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handoutMasterIdLst>
    <p:handoutMasterId r:id="rId19"/>
  </p:handoutMasterIdLst>
  <p:sldIdLst>
    <p:sldId id="256" r:id="rId3"/>
    <p:sldId id="257" r:id="rId4"/>
    <p:sldId id="260" r:id="rId5"/>
    <p:sldId id="261" r:id="rId6"/>
    <p:sldId id="259" r:id="rId7"/>
    <p:sldId id="262" r:id="rId8"/>
    <p:sldId id="263" r:id="rId9"/>
    <p:sldId id="269" r:id="rId10"/>
    <p:sldId id="268" r:id="rId11"/>
    <p:sldId id="265" r:id="rId12"/>
    <p:sldId id="266" r:id="rId13"/>
    <p:sldId id="267" r:id="rId14"/>
    <p:sldId id="258" r:id="rId15"/>
    <p:sldId id="270" r:id="rId16"/>
    <p:sldId id="271" r:id="rId17"/>
    <p:sldId id="264" r:id="rId18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21"/>
    <a:srgbClr val="07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>
        <p:scale>
          <a:sx n="70" d="100"/>
          <a:sy n="70" d="100"/>
        </p:scale>
        <p:origin x="-1920" y="-8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0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441A-FC44-4F97-899F-96B0009351E4}" type="datetimeFigureOut">
              <a:rPr lang="en-NZ" smtClean="0"/>
              <a:t>16/11/2012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82E4-7FD7-44DA-9C0F-22AB1E56AA5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754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5300" y="2852936"/>
            <a:ext cx="8915400" cy="7060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 noChangeAspect="1"/>
          </p:cNvSpPr>
          <p:nvPr>
            <p:ph idx="10"/>
          </p:nvPr>
        </p:nvSpPr>
        <p:spPr>
          <a:xfrm>
            <a:off x="489600" y="836712"/>
            <a:ext cx="891540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8950" y="836613"/>
            <a:ext cx="4392613" cy="5545137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836712"/>
            <a:ext cx="4375150" cy="554461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200472" y="836613"/>
            <a:ext cx="6624736" cy="5545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Graph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5208" y="836712"/>
            <a:ext cx="3024336" cy="554461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200472" y="764704"/>
            <a:ext cx="9217024" cy="44644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Graph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06" y="5301208"/>
            <a:ext cx="8904194" cy="108012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488504" y="764704"/>
            <a:ext cx="8928992" cy="40324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Table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7340" y="4869160"/>
            <a:ext cx="8891323" cy="1512168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488504" y="836712"/>
            <a:ext cx="6264696" cy="55450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Table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25208" y="836712"/>
            <a:ext cx="3024336" cy="554461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5097016" y="764704"/>
            <a:ext cx="4608512" cy="367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Table</a:t>
            </a:r>
            <a:endParaRPr lang="en-NZ" dirty="0"/>
          </a:p>
        </p:txBody>
      </p:sp>
      <p:sp>
        <p:nvSpPr>
          <p:cNvPr id="9" name="Content Placeholder 8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88504" y="764704"/>
            <a:ext cx="4608512" cy="367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Table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9600" y="4509120"/>
            <a:ext cx="9198188" cy="1872208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85" y="1"/>
            <a:ext cx="389876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J:\Marketing\Brand\New Branding for 2008\Revised LOGO - Beyond Guesswork\Logo Beyond Guesswork clear blue tex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8" y="2132856"/>
            <a:ext cx="31575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489600" y="836712"/>
            <a:ext cx="891540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E48021"/>
              </a:buClr>
              <a:buSzPct val="8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E48021"/>
              </a:buClr>
              <a:buSzPct val="65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E4802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8021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8021"/>
              </a:buClr>
              <a:buSzTx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Fifth level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006" y="0"/>
            <a:ext cx="89154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</a:t>
            </a:r>
            <a:endParaRPr lang="en-NZ" dirty="0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9021893" y="6464449"/>
            <a:ext cx="68963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/>
          <a:p>
            <a:pPr algn="l"/>
            <a:fld id="{7E826226-A292-4041-BDF4-36B8A5DC0894}" type="slidenum">
              <a:rPr lang="en-NZ" sz="8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NZ" sz="800" dirty="0">
              <a:solidFill>
                <a:srgbClr val="0724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>
            <a:off x="9052849" y="6504137"/>
            <a:ext cx="0" cy="147637"/>
          </a:xfrm>
          <a:prstGeom prst="line">
            <a:avLst/>
          </a:prstGeom>
          <a:noFill/>
          <a:ln w="15875">
            <a:solidFill>
              <a:srgbClr val="E48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>
            <a:off x="1903675" y="6493023"/>
            <a:ext cx="0" cy="158750"/>
          </a:xfrm>
          <a:prstGeom prst="line">
            <a:avLst/>
          </a:prstGeom>
          <a:noFill/>
          <a:ln w="15875">
            <a:solidFill>
              <a:srgbClr val="E48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7317579" y="6493023"/>
            <a:ext cx="0" cy="158750"/>
          </a:xfrm>
          <a:prstGeom prst="line">
            <a:avLst/>
          </a:prstGeom>
          <a:noFill/>
          <a:ln w="15875">
            <a:solidFill>
              <a:srgbClr val="E48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pic>
        <p:nvPicPr>
          <p:cNvPr id="13" name="Picture 69" descr="J:\Marketing\Brand\New Branding for 2008\Revised LOGO - Beyond Guesswork\Logo Beyond Guesswork clear blue text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6" y="6499373"/>
            <a:ext cx="132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7257256" y="6453336"/>
            <a:ext cx="162348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NZ" sz="800" b="0" dirty="0" smtClean="0"/>
              <a:t>  16 November 2012</a:t>
            </a:r>
          </a:p>
        </p:txBody>
      </p:sp>
      <p:pic>
        <p:nvPicPr>
          <p:cNvPr id="18" name="Picture 2" descr="http://www.auckland.ac.nz/webdav/site/central/shared/images/2010/university-of-auckland-logo-4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1" y="6453336"/>
            <a:ext cx="800869" cy="3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58" r:id="rId3"/>
    <p:sldLayoutId id="2147483666" r:id="rId4"/>
    <p:sldLayoutId id="2147483670" r:id="rId5"/>
    <p:sldLayoutId id="2147483660" r:id="rId6"/>
    <p:sldLayoutId id="2147483669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E4802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E48021"/>
        </a:buClr>
        <a:buSzPct val="85000"/>
        <a:buFont typeface="Wingdings" pitchFamily="2" charset="2"/>
        <a:buChar char="l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E48021"/>
        </a:buClr>
        <a:buSzPct val="65000"/>
        <a:buFont typeface="Wingdings" pitchFamily="2" charset="2"/>
        <a:buChar char="l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E48021"/>
        </a:buClr>
        <a:buSzPct val="50000"/>
        <a:buFont typeface="Wingdings" pitchFamily="2" charset="2"/>
        <a:buChar char="l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marR="0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E48021"/>
        </a:buClr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E48021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6548" y="5883994"/>
            <a:ext cx="556861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>
              <a:spcBef>
                <a:spcPct val="40000"/>
              </a:spcBef>
              <a:buClr>
                <a:srgbClr val="E48021"/>
              </a:buClr>
              <a:buSzPct val="85000"/>
              <a:buFont typeface="Wingdings" pitchFamily="2" charset="2"/>
              <a:buNone/>
            </a:pPr>
            <a:r>
              <a:rPr lang="en-NZ" sz="1500" b="1" dirty="0" smtClean="0">
                <a:latin typeface="Arial" pitchFamily="34" charset="0"/>
                <a:cs typeface="Arial" pitchFamily="34" charset="0"/>
              </a:rPr>
              <a:t>AUCKLAND UNIVERSITY STATISTICS DEPARTMENT</a:t>
            </a:r>
            <a:endParaRPr lang="en-NZ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96549" y="6162823"/>
            <a:ext cx="4953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b">
            <a:spAutoFit/>
          </a:bodyPr>
          <a:lstStyle/>
          <a:p>
            <a:r>
              <a:rPr lang="en-NZ" sz="1300" b="1" dirty="0" smtClean="0">
                <a:latin typeface="Arial" pitchFamily="34" charset="0"/>
                <a:cs typeface="Arial" pitchFamily="34" charset="0"/>
              </a:rPr>
              <a:t>16 NOVEMBER 2012</a:t>
            </a:r>
            <a:endParaRPr lang="en-NZ" sz="1300" b="1" dirty="0">
              <a:solidFill>
                <a:srgbClr val="0724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uckland.ac.nz/webdav/site/central/shared/images/2010/university-of-auckland-logo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5157192"/>
            <a:ext cx="130492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89600" y="836712"/>
            <a:ext cx="914392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72449"/>
                </a:solidFill>
              </a:rPr>
              <a:t>The Challenge </a:t>
            </a:r>
          </a:p>
          <a:p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/>
              <a:t>Zealand prisons have at times been operating over capacity, with more prisoners than </a:t>
            </a:r>
            <a:r>
              <a:rPr lang="en-GB" dirty="0" smtClean="0"/>
              <a:t>beds, </a:t>
            </a:r>
            <a:r>
              <a:rPr lang="en-GB" dirty="0"/>
              <a:t>and the number of inmates is expected to continue to increase</a:t>
            </a:r>
          </a:p>
          <a:p>
            <a:endParaRPr lang="en-GB" dirty="0" smtClean="0"/>
          </a:p>
          <a:p>
            <a:r>
              <a:rPr lang="en-GB" dirty="0" smtClean="0"/>
              <a:t>Corrections </a:t>
            </a:r>
            <a:r>
              <a:rPr lang="en-GB" dirty="0"/>
              <a:t>approached Datamine to help them build a robust business case for Treasury, estimating the extra staff funding which was needed to cover the expected increase in the number of </a:t>
            </a:r>
            <a:r>
              <a:rPr lang="en-GB" dirty="0" smtClean="0"/>
              <a:t>prisoners</a:t>
            </a:r>
          </a:p>
          <a:p>
            <a:endParaRPr lang="en-GB" dirty="0" smtClean="0"/>
          </a:p>
          <a:p>
            <a:r>
              <a:rPr lang="en-GB" dirty="0"/>
              <a:t>Corrections had observed a fairly linear relationship between the number of inmates and prison officers, up to a certain </a:t>
            </a:r>
            <a:r>
              <a:rPr lang="en-GB" dirty="0" smtClean="0"/>
              <a:t>point. However</a:t>
            </a:r>
            <a:r>
              <a:rPr lang="en-GB" dirty="0"/>
              <a:t>, when the facilities are close to full, more staff time is needed for activities like finding temporary accommodation and co-ordinating prison transfers</a:t>
            </a:r>
          </a:p>
          <a:p>
            <a:endParaRPr lang="en-GB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CORRECTIONS CASE STUDY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1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Corrections asked Datamine to help them quantify the number of prison officers required to manage </a:t>
            </a:r>
            <a:r>
              <a:rPr lang="en-GB" dirty="0" smtClean="0"/>
              <a:t>prison </a:t>
            </a:r>
            <a:r>
              <a:rPr lang="en-GB" dirty="0"/>
              <a:t>population, as forecast by the Ministry of </a:t>
            </a:r>
            <a:r>
              <a:rPr lang="en-GB" dirty="0" smtClean="0"/>
              <a:t>Justice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072449"/>
                </a:solidFill>
              </a:rPr>
              <a:t>The Solution </a:t>
            </a:r>
          </a:p>
          <a:p>
            <a:r>
              <a:rPr lang="en-GB" dirty="0"/>
              <a:t>Datamine recommended a data-driven, evidence-based approach to ensure a sound business case</a:t>
            </a:r>
          </a:p>
          <a:p>
            <a:r>
              <a:rPr lang="en-GB" dirty="0"/>
              <a:t>Payroll data was used to compare the actual number of hours worked with the number of inmates and the capacity of each facility</a:t>
            </a:r>
          </a:p>
          <a:p>
            <a:r>
              <a:rPr lang="en-GB" dirty="0"/>
              <a:t>Together with the forecast from the Ministry of Justice, this was used to predict the future staff costs associated with the increasing number of prisoners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CORRECTIONS CASE STUDY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9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89600" y="692696"/>
            <a:ext cx="89154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72449"/>
                </a:solidFill>
              </a:rPr>
              <a:t>The Results</a:t>
            </a:r>
          </a:p>
          <a:p>
            <a:r>
              <a:rPr lang="en-GB" dirty="0"/>
              <a:t>Staff costs increased from less than $380 per prisoner per week when occupancy was below 99% to over $420 per prisoner per week when occupancy rose to over 102% </a:t>
            </a:r>
          </a:p>
          <a:p>
            <a:r>
              <a:rPr lang="en-GB" dirty="0"/>
              <a:t>When the prisons are nearly full, a 3% increase in the number of prisoners results in a 13% increase in staff </a:t>
            </a:r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CORRECTIONS CASE STUDY </a:t>
            </a:r>
            <a:endParaRPr lang="en-NZ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140968"/>
            <a:ext cx="495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Datamine is currently seeking 1-2 statistical analysts</a:t>
            </a:r>
          </a:p>
          <a:p>
            <a:pPr lvl="1"/>
            <a:r>
              <a:rPr lang="en-US" dirty="0" smtClean="0"/>
              <a:t>Full time roles for graduates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referably with post-graduate statistics</a:t>
            </a:r>
          </a:p>
          <a:p>
            <a:pPr lvl="1"/>
            <a:r>
              <a:rPr lang="en-US" dirty="0" smtClean="0"/>
              <a:t>Preferably with some computer science, math, logic and business courses</a:t>
            </a:r>
          </a:p>
          <a:p>
            <a:endParaRPr lang="en-US" dirty="0" smtClean="0"/>
          </a:p>
          <a:p>
            <a:r>
              <a:rPr lang="en-US" dirty="0" smtClean="0"/>
              <a:t>Datamine and the Auckland University Statistics Department are talking about potential for</a:t>
            </a:r>
          </a:p>
          <a:p>
            <a:pPr lvl="1"/>
            <a:r>
              <a:rPr lang="en-US" dirty="0" smtClean="0"/>
              <a:t>Postgraduate projects</a:t>
            </a:r>
          </a:p>
          <a:p>
            <a:pPr lvl="1"/>
            <a:r>
              <a:rPr lang="en-US" dirty="0" smtClean="0"/>
              <a:t>Internships</a:t>
            </a:r>
          </a:p>
          <a:p>
            <a:pPr lvl="1"/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‘Top Student’ prizes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VACANCIES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07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Datamine is definitely not the place if you want to cruise! </a:t>
            </a:r>
          </a:p>
          <a:p>
            <a:r>
              <a:rPr lang="en-US" sz="1800" dirty="0"/>
              <a:t>The data will be messy and uncertain! And often you’ll have limited domain knowledge so a bit of research and digging is needed upfront</a:t>
            </a:r>
          </a:p>
          <a:p>
            <a:r>
              <a:rPr lang="en-US" sz="1800" dirty="0"/>
              <a:t>We all need to be resourceful – </a:t>
            </a:r>
            <a:r>
              <a:rPr lang="en-US" sz="1800" b="1" dirty="0"/>
              <a:t>often there’s no “right answer” and you have to think carefully to build your own rules</a:t>
            </a:r>
            <a:r>
              <a:rPr lang="en-US" sz="1800" dirty="0"/>
              <a:t>, logic and definitions for analysis</a:t>
            </a:r>
          </a:p>
          <a:p>
            <a:r>
              <a:rPr lang="en-US" sz="1800" dirty="0"/>
              <a:t>We’re about passion, productivity and creativity – everyone works hard but we always plan our work in advance to make it as efficient as possible</a:t>
            </a:r>
          </a:p>
          <a:p>
            <a:r>
              <a:rPr lang="en-US" sz="1800" dirty="0"/>
              <a:t>You’ll be well supported so there aren’t hours toiling away over frustrating code … but you have to try and figure it out for yourself first</a:t>
            </a:r>
          </a:p>
          <a:p>
            <a:r>
              <a:rPr lang="en-US" sz="1800" dirty="0"/>
              <a:t>Datamine expects you to push yourself, keep learning constantly and share your knowledge with the team</a:t>
            </a:r>
          </a:p>
          <a:p>
            <a:r>
              <a:rPr lang="en-US" sz="1800" dirty="0"/>
              <a:t>Yes, you probably will have to defend your modelling approach and assumptions to someone with a PhD … but they’ll also help you implement any improvements and produce someone that’s actually useful to our clients </a:t>
            </a:r>
          </a:p>
          <a:p>
            <a:r>
              <a:rPr lang="en-US" sz="1800" dirty="0"/>
              <a:t>You can look back on a year and be amazed at what you’ve learnt and the exciting opportunities ahead! </a:t>
            </a:r>
          </a:p>
          <a:p>
            <a:endParaRPr lang="en-NZ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WOULD IT BE LIKE IF YOU JOINED US?</a:t>
            </a:r>
          </a:p>
        </p:txBody>
      </p:sp>
    </p:spTree>
    <p:extLst>
      <p:ext uri="{BB962C8B-B14F-4D97-AF65-F5344CB8AC3E}">
        <p14:creationId xmlns:p14="http://schemas.microsoft.com/office/powerpoint/2010/main" val="366697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89600" y="692696"/>
            <a:ext cx="9215928" cy="5688632"/>
          </a:xfrm>
        </p:spPr>
        <p:txBody>
          <a:bodyPr/>
          <a:lstStyle/>
          <a:p>
            <a:r>
              <a:rPr lang="en-US" sz="1700" dirty="0"/>
              <a:t>Check my overnight code run worked? Success! Review results</a:t>
            </a:r>
          </a:p>
          <a:p>
            <a:r>
              <a:rPr lang="en-US" sz="1700" dirty="0"/>
              <a:t>Team catch up to go through our current projects and progress, make sure we’re all on track</a:t>
            </a:r>
          </a:p>
          <a:p>
            <a:r>
              <a:rPr lang="en-US" sz="1700" dirty="0"/>
              <a:t>Get stuck into a customer behaviour project I’m working on for one of NZ’s biggest companies – understanding their data structures, massaging the data into shape for analysis, creating my own custom functions in MySQL </a:t>
            </a:r>
          </a:p>
          <a:p>
            <a:r>
              <a:rPr lang="en-US" sz="1700" dirty="0"/>
              <a:t>Team Huddle – We get together for a few minutes everyday to share our technical ‘blocks’, I get some coding help from one of our senior whizzes</a:t>
            </a:r>
          </a:p>
          <a:p>
            <a:r>
              <a:rPr lang="en-US" sz="1700" dirty="0"/>
              <a:t>Free delicious lunch! (Yes, everyday at Datamine)</a:t>
            </a:r>
          </a:p>
          <a:p>
            <a:r>
              <a:rPr lang="en-US" sz="1700" dirty="0"/>
              <a:t>Switch gears to an ongoing modelling project, some new data has arrived to understand and incorporate</a:t>
            </a:r>
          </a:p>
          <a:p>
            <a:r>
              <a:rPr lang="en-US" sz="1700" dirty="0"/>
              <a:t>Catch up with our Client Services team – some strategic thinking for an exciting new project</a:t>
            </a:r>
          </a:p>
          <a:p>
            <a:r>
              <a:rPr lang="en-US" sz="1700" dirty="0"/>
              <a:t>Back to my modelling, automate the production of hundreds of graphs for review tomorrow</a:t>
            </a:r>
          </a:p>
          <a:p>
            <a:r>
              <a:rPr lang="en-US" sz="1700" dirty="0"/>
              <a:t>Cookies in the office! </a:t>
            </a:r>
          </a:p>
          <a:p>
            <a:r>
              <a:rPr lang="en-US" sz="1700" dirty="0"/>
              <a:t>Set up code scripts to run a job overnight</a:t>
            </a:r>
          </a:p>
          <a:p>
            <a:r>
              <a:rPr lang="en-US" sz="1700" dirty="0"/>
              <a:t>Walk with the Datamine girls and then home! </a:t>
            </a:r>
          </a:p>
          <a:p>
            <a:endParaRPr lang="en-NZ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A GRADUATE</a:t>
            </a:r>
            <a:endParaRPr lang="en-NZ" dirty="0"/>
          </a:p>
        </p:txBody>
      </p:sp>
      <p:pic>
        <p:nvPicPr>
          <p:cNvPr id="4" name="Picture 3" descr="J:\Marketing\Brand\New Branding for 2008\Spindles for pressos\blue b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4" y="5759585"/>
            <a:ext cx="615255" cy="6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634163"/>
            <a:ext cx="565513" cy="5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17934"/>
            <a:ext cx="1152128" cy="11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8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NZ" dirty="0" smtClean="0"/>
              <a:t>Please have a chat with us after this presentation, or check out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pPr marL="0" indent="0" algn="ctr">
              <a:buNone/>
            </a:pPr>
            <a:r>
              <a:rPr lang="en-NZ" sz="2800" dirty="0" smtClean="0">
                <a:solidFill>
                  <a:srgbClr val="072449"/>
                </a:solidFill>
              </a:rPr>
              <a:t>www.</a:t>
            </a:r>
            <a:r>
              <a:rPr lang="en-NZ" sz="2800" dirty="0" smtClean="0">
                <a:solidFill>
                  <a:srgbClr val="E48021"/>
                </a:solidFill>
              </a:rPr>
              <a:t>datamine</a:t>
            </a:r>
            <a:r>
              <a:rPr lang="en-NZ" sz="2800" dirty="0" smtClean="0">
                <a:solidFill>
                  <a:srgbClr val="072449"/>
                </a:solidFill>
              </a:rPr>
              <a:t>.com</a:t>
            </a:r>
            <a:endParaRPr lang="en-NZ" sz="2800" dirty="0">
              <a:solidFill>
                <a:srgbClr val="0724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INTERESTED?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4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Who is Datamine?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 smtClean="0"/>
              <a:t>What does Datamine do?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it like at Datamine?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do Datamine’s geeks do?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on offer and who do we need?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NZ" dirty="0"/>
              <a:t>Established in 1995, </a:t>
            </a:r>
            <a:r>
              <a:rPr lang="en-NZ" dirty="0" smtClean="0"/>
              <a:t>we are </a:t>
            </a:r>
            <a:r>
              <a:rPr lang="en-NZ" dirty="0"/>
              <a:t>experts in business and marketing analytics</a:t>
            </a:r>
          </a:p>
          <a:p>
            <a:pPr algn="just"/>
            <a:r>
              <a:rPr lang="en-NZ" dirty="0"/>
              <a:t>Help our clients unlock the potential of their data and use it to support decision making and develop smart data-driven strategies/tactics that add real value</a:t>
            </a:r>
          </a:p>
          <a:p>
            <a:pPr algn="just"/>
            <a:r>
              <a:rPr lang="en-NZ" dirty="0"/>
              <a:t>Recognition in New Zealand and overseas in technical and business awards</a:t>
            </a:r>
          </a:p>
          <a:p>
            <a:pPr algn="just"/>
            <a:r>
              <a:rPr lang="en-NZ" dirty="0"/>
              <a:t>Clients from New Zealand, Australia, and Asia are serviced from </a:t>
            </a:r>
            <a:r>
              <a:rPr lang="en-NZ" dirty="0" smtClean="0"/>
              <a:t>Auckland</a:t>
            </a:r>
          </a:p>
          <a:p>
            <a:pPr marL="0" indent="0">
              <a:buNone/>
            </a:pPr>
            <a:endParaRPr lang="en-NZ" dirty="0" smtClean="0">
              <a:solidFill>
                <a:srgbClr val="072449"/>
              </a:solidFill>
            </a:endParaRPr>
          </a:p>
          <a:p>
            <a:pPr marL="0" indent="0" algn="ctr">
              <a:buNone/>
            </a:pPr>
            <a:r>
              <a:rPr lang="en-NZ" i="1" dirty="0" smtClean="0">
                <a:solidFill>
                  <a:srgbClr val="E48021"/>
                </a:solidFill>
              </a:rPr>
              <a:t>Datamine’s </a:t>
            </a:r>
            <a:r>
              <a:rPr lang="en-NZ" i="1" dirty="0">
                <a:solidFill>
                  <a:srgbClr val="E48021"/>
                </a:solidFill>
              </a:rPr>
              <a:t>key objective is to help </a:t>
            </a:r>
            <a:r>
              <a:rPr lang="en-NZ" i="1" dirty="0" smtClean="0">
                <a:solidFill>
                  <a:srgbClr val="E48021"/>
                </a:solidFill>
              </a:rPr>
              <a:t>our clients </a:t>
            </a:r>
            <a:r>
              <a:rPr lang="en-NZ" i="1" dirty="0">
                <a:solidFill>
                  <a:srgbClr val="E48021"/>
                </a:solidFill>
              </a:rPr>
              <a:t>excel in their industry through the use of smart data-driven strategies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WHO IS DATAMINE?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1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WHO ARE OUR CLIENTS?</a:t>
            </a:r>
            <a:endParaRPr lang="en-N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57" y="3740565"/>
            <a:ext cx="844550" cy="6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92" y="5479849"/>
            <a:ext cx="1472733" cy="52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FPF swir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2997994"/>
            <a:ext cx="199281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3" y="4452458"/>
            <a:ext cx="23161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" y="1946274"/>
            <a:ext cx="828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0" y="2777332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08" y="2035969"/>
            <a:ext cx="18224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2035969"/>
            <a:ext cx="1143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5" y="2850356"/>
            <a:ext cx="1006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37" y="3067050"/>
            <a:ext cx="6699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24665"/>
            <a:ext cx="1752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02" y="5600033"/>
            <a:ext cx="888381" cy="4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37" y="928464"/>
            <a:ext cx="2498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2216150"/>
            <a:ext cx="9937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8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Z:\Clients Services\The Ultimate Presso Folder\Client Logos\Foodstuffs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81" y="5099974"/>
            <a:ext cx="1457512" cy="121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9" y="5232380"/>
            <a:ext cx="1924050" cy="7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airnewzealand.co.nz/themes/airnz002/static/r-12-4-1.21-2012-11-06_15-03-34/images/logo-airnz-225x39-black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2" y="1084262"/>
            <a:ext cx="21431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78" y="1734145"/>
            <a:ext cx="964009" cy="96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05" y="3420710"/>
            <a:ext cx="720080" cy="35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ites.google.com/a/wellington-college.school.nz/rugby-club/home/New%20Mitre%2010%20MEGA%20Standard%20Logo%20med.jpg?attredirects=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11" y="1072754"/>
            <a:ext cx="1413227" cy="7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tailinstitute.org.nz/assets/Retailers_logos/Mitre_10_Col_No_Taglin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4416979"/>
            <a:ext cx="1313578" cy="5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thyandgarystravelpages.com/Flight%20Centre%20Logo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91" y="4452458"/>
            <a:ext cx="27432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DOES DATAMINE DO?</a:t>
            </a:r>
            <a:endParaRPr lang="en-NZ" dirty="0"/>
          </a:p>
        </p:txBody>
      </p:sp>
      <p:pic>
        <p:nvPicPr>
          <p:cNvPr id="4" name="Picture 2" descr="J:\Phillipa\Marketing\Brand\datamineisawes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20348" r="4594" b="16646"/>
          <a:stretch/>
        </p:blipFill>
        <p:spPr bwMode="auto">
          <a:xfrm>
            <a:off x="107907" y="831033"/>
            <a:ext cx="9690186" cy="48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Datamine has a wide skill set and extensive experience working in a range of industries</a:t>
            </a:r>
          </a:p>
          <a:p>
            <a:r>
              <a:rPr lang="en-US" dirty="0" smtClean="0"/>
              <a:t>The foundations of this are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DATAMINE’S SKILL SET </a:t>
            </a:r>
            <a:endParaRPr lang="en-NZ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01140" y="2324056"/>
            <a:ext cx="2977733" cy="2356991"/>
            <a:chOff x="3559" y="1884"/>
            <a:chExt cx="1340" cy="938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40" y="1884"/>
              <a:ext cx="178" cy="178"/>
            </a:xfrm>
            <a:prstGeom prst="ellipse">
              <a:avLst/>
            </a:prstGeom>
            <a:solidFill>
              <a:srgbClr val="E48021"/>
            </a:solidFill>
            <a:ln w="9525">
              <a:solidFill>
                <a:srgbClr val="E48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721" y="2643"/>
              <a:ext cx="178" cy="179"/>
            </a:xfrm>
            <a:prstGeom prst="ellipse">
              <a:avLst/>
            </a:prstGeom>
            <a:solidFill>
              <a:srgbClr val="E48021"/>
            </a:solidFill>
            <a:ln w="9525">
              <a:solidFill>
                <a:srgbClr val="E48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59" y="2643"/>
              <a:ext cx="179" cy="179"/>
            </a:xfrm>
            <a:prstGeom prst="ellipse">
              <a:avLst/>
            </a:prstGeom>
            <a:solidFill>
              <a:srgbClr val="E48021"/>
            </a:solidFill>
            <a:ln w="9525">
              <a:solidFill>
                <a:srgbClr val="E48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693" y="1973"/>
              <a:ext cx="536" cy="759"/>
            </a:xfrm>
            <a:prstGeom prst="line">
              <a:avLst/>
            </a:prstGeom>
            <a:noFill/>
            <a:ln w="17463">
              <a:solidFill>
                <a:srgbClr val="E48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648" y="2688"/>
              <a:ext cx="1162" cy="1"/>
            </a:xfrm>
            <a:prstGeom prst="line">
              <a:avLst/>
            </a:prstGeom>
            <a:noFill/>
            <a:ln w="17463">
              <a:solidFill>
                <a:srgbClr val="E48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229" y="1973"/>
              <a:ext cx="536" cy="759"/>
            </a:xfrm>
            <a:prstGeom prst="line">
              <a:avLst/>
            </a:prstGeom>
            <a:noFill/>
            <a:ln w="17463">
              <a:solidFill>
                <a:srgbClr val="E48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51075" y="2608181"/>
            <a:ext cx="1838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NZ" sz="1200" b="1" dirty="0">
                <a:latin typeface="Arial" charset="0"/>
              </a:rPr>
              <a:t>Statistics and Operations</a:t>
            </a:r>
          </a:p>
          <a:p>
            <a:pPr algn="ctr"/>
            <a:r>
              <a:rPr lang="en-NZ" sz="1200" b="1" dirty="0">
                <a:latin typeface="Arial" charset="0"/>
              </a:rPr>
              <a:t>Research</a:t>
            </a:r>
            <a:endParaRPr lang="en-NZ" sz="1300" dirty="0">
              <a:solidFill>
                <a:srgbClr val="000066"/>
              </a:solidFill>
              <a:latin typeface="MetaPlusBold-Roman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73080" y="2631363"/>
            <a:ext cx="1752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NZ" sz="1200" b="1" dirty="0">
                <a:latin typeface="Arial" charset="0"/>
              </a:rPr>
              <a:t>Business and Marketing</a:t>
            </a:r>
            <a:endParaRPr lang="en-NZ" dirty="0">
              <a:solidFill>
                <a:srgbClr val="000066"/>
              </a:solidFill>
              <a:latin typeface="MetaPlusBold-Roman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20056" y="4454897"/>
            <a:ext cx="1739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NZ" sz="1200" b="1" dirty="0">
                <a:latin typeface="Arial" charset="0"/>
              </a:rPr>
              <a:t>Information Technology</a:t>
            </a:r>
          </a:p>
          <a:p>
            <a:pPr algn="ctr"/>
            <a:r>
              <a:rPr lang="en-NZ" sz="1200" b="1" dirty="0">
                <a:latin typeface="Arial" charset="0"/>
              </a:rPr>
              <a:t>Systems</a:t>
            </a:r>
            <a:endParaRPr lang="en-NZ" sz="1300" dirty="0">
              <a:solidFill>
                <a:srgbClr val="000066"/>
              </a:solidFill>
              <a:latin typeface="MetaPlusBold-Roman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601072" y="2815589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6" rIns="95773" bIns="47886"/>
          <a:lstStyle/>
          <a:p>
            <a:pPr marL="487363" indent="-487363" defTabSz="958850">
              <a:spcBef>
                <a:spcPct val="4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Business management</a:t>
            </a:r>
          </a:p>
          <a:p>
            <a:pPr marL="487363" indent="-487363" defTabSz="958850">
              <a:spcBef>
                <a:spcPct val="4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Marketing management</a:t>
            </a:r>
          </a:p>
          <a:p>
            <a:pPr marL="487363" indent="-487363" defTabSz="958850">
              <a:spcBef>
                <a:spcPct val="4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Marketing/Corporate </a:t>
            </a:r>
            <a:r>
              <a:rPr lang="en-NZ" sz="1000" dirty="0" smtClean="0">
                <a:latin typeface="Arial" charset="0"/>
              </a:rPr>
              <a:t>Communications</a:t>
            </a:r>
            <a:endParaRPr lang="en-NZ" sz="1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959349" y="4814664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6" rIns="95773" bIns="47886"/>
          <a:lstStyle/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Computer sciences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Databases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Programming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Data warehousing</a:t>
            </a:r>
            <a:endParaRPr lang="en-NZ" sz="1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184400" y="2982303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3" tIns="47886" rIns="95773" bIns="47886"/>
          <a:lstStyle/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Statistics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Predictive modelling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Artificial intelligence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Neural networks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Optimisation</a:t>
            </a:r>
          </a:p>
          <a:p>
            <a:pPr marL="487363" indent="-487363" defTabSz="958850">
              <a:spcBef>
                <a:spcPct val="30000"/>
              </a:spcBef>
              <a:buClr>
                <a:srgbClr val="E48021"/>
              </a:buClr>
              <a:buSzPct val="85000"/>
              <a:buFont typeface="Wingdings" pitchFamily="2" charset="2"/>
              <a:buChar char="l"/>
            </a:pPr>
            <a:r>
              <a:rPr lang="en-NZ" sz="1000" dirty="0">
                <a:latin typeface="Arial" charset="0"/>
              </a:rPr>
              <a:t>Segmentation</a:t>
            </a:r>
            <a:endParaRPr lang="en-NZ" sz="10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NZ" dirty="0" smtClean="0"/>
              <a:t>Understand the business problems</a:t>
            </a:r>
          </a:p>
          <a:p>
            <a:r>
              <a:rPr lang="en-NZ" dirty="0" smtClean="0"/>
              <a:t>Project planning and brainstorming</a:t>
            </a:r>
          </a:p>
          <a:p>
            <a:r>
              <a:rPr lang="en-NZ" dirty="0" smtClean="0"/>
              <a:t>Doing technical work</a:t>
            </a:r>
          </a:p>
          <a:p>
            <a:pPr lvl="1"/>
            <a:r>
              <a:rPr lang="en-NZ" dirty="0" smtClean="0"/>
              <a:t>Gathering the data and transforming</a:t>
            </a:r>
          </a:p>
          <a:p>
            <a:pPr lvl="1"/>
            <a:r>
              <a:rPr lang="en-NZ" dirty="0" smtClean="0"/>
              <a:t>Problem solving and reporting</a:t>
            </a:r>
          </a:p>
          <a:p>
            <a:pPr lvl="1"/>
            <a:r>
              <a:rPr lang="en-NZ" dirty="0" smtClean="0"/>
              <a:t>Statistical analysis</a:t>
            </a:r>
          </a:p>
          <a:p>
            <a:pPr lvl="1"/>
            <a:r>
              <a:rPr lang="en-NZ" dirty="0" smtClean="0"/>
              <a:t>Statistical modelling</a:t>
            </a:r>
          </a:p>
          <a:p>
            <a:pPr lvl="1"/>
            <a:r>
              <a:rPr lang="en-NZ" dirty="0" smtClean="0"/>
              <a:t>Using R, databases, Excel, Unix scripts and the SAS language</a:t>
            </a:r>
          </a:p>
          <a:p>
            <a:pPr lvl="1"/>
            <a:r>
              <a:rPr lang="en-NZ" dirty="0" smtClean="0"/>
              <a:t>PC and server based analytics</a:t>
            </a:r>
          </a:p>
          <a:p>
            <a:pPr lvl="1"/>
            <a:r>
              <a:rPr lang="en-NZ" dirty="0" smtClean="0"/>
              <a:t>Presentation of results</a:t>
            </a:r>
          </a:p>
          <a:p>
            <a:r>
              <a:rPr lang="en-NZ" dirty="0" smtClean="0"/>
              <a:t>Mentoring, quality assuring, and guiding other analysts</a:t>
            </a:r>
            <a:endParaRPr lang="en-NZ" dirty="0"/>
          </a:p>
          <a:p>
            <a:r>
              <a:rPr lang="en-NZ" dirty="0" smtClean="0"/>
              <a:t>Development of new tools and solutions</a:t>
            </a:r>
          </a:p>
          <a:p>
            <a:r>
              <a:rPr lang="en-NZ" dirty="0" smtClean="0"/>
              <a:t>Sharing experiences and project outcomes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 THE ANALYTICAL GEEKS DO?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2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Absolutely!  In the last month, our technical team has had to battle with the following (among other things</a:t>
            </a:r>
            <a:r>
              <a:rPr lang="en-US" dirty="0" smtClean="0"/>
              <a:t>…)</a:t>
            </a:r>
          </a:p>
          <a:p>
            <a:endParaRPr lang="en-US" dirty="0"/>
          </a:p>
          <a:p>
            <a:pPr lvl="1"/>
            <a:r>
              <a:rPr lang="en-US" dirty="0"/>
              <a:t>The assumptions underlying survival analysis and churn propensity modelling</a:t>
            </a:r>
          </a:p>
          <a:p>
            <a:pPr lvl="1"/>
            <a:r>
              <a:rPr lang="en-US" dirty="0"/>
              <a:t>Variable selection with thousands of candidate variables</a:t>
            </a:r>
          </a:p>
          <a:p>
            <a:pPr lvl="1"/>
            <a:r>
              <a:rPr lang="en-US" dirty="0"/>
              <a:t>Association rules in data mining</a:t>
            </a:r>
          </a:p>
          <a:p>
            <a:pPr lvl="1"/>
            <a:r>
              <a:rPr lang="en-US" dirty="0"/>
              <a:t>Time shifting of customer behaviour</a:t>
            </a:r>
          </a:p>
          <a:p>
            <a:pPr lvl="1"/>
            <a:r>
              <a:rPr lang="en-US" dirty="0"/>
              <a:t>Robust regression modelling techniques</a:t>
            </a:r>
          </a:p>
          <a:p>
            <a:pPr lvl="1"/>
            <a:r>
              <a:rPr lang="en-US" dirty="0"/>
              <a:t>Optimising code on databases of hundreds of millions of rows</a:t>
            </a:r>
          </a:p>
          <a:p>
            <a:pPr lvl="1"/>
            <a:r>
              <a:rPr lang="en-US" dirty="0"/>
              <a:t>How can we tie huge amounts of data from different client systems together?</a:t>
            </a:r>
          </a:p>
          <a:p>
            <a:pPr lvl="1"/>
            <a:r>
              <a:rPr lang="en-US" dirty="0"/>
              <a:t>How do we deal with the missing 2011 Census data?</a:t>
            </a:r>
          </a:p>
          <a:p>
            <a:pPr lvl="1"/>
            <a:r>
              <a:rPr lang="en-US" dirty="0"/>
              <a:t>How do we project the time between customer behavioural events?</a:t>
            </a:r>
          </a:p>
          <a:p>
            <a:pPr lvl="1"/>
            <a:r>
              <a:rPr lang="en-US" dirty="0"/>
              <a:t>Refining our in-house R graphics and libraries of custom functions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</a:t>
            </a:r>
            <a:r>
              <a:rPr lang="en-US" i="1" dirty="0"/>
              <a:t>REALLY</a:t>
            </a:r>
            <a:r>
              <a:rPr lang="en-US" dirty="0"/>
              <a:t> GET INTO HARD PROBLEMS?</a:t>
            </a:r>
            <a:endParaRPr lang="en-NZ" dirty="0"/>
          </a:p>
        </p:txBody>
      </p:sp>
      <p:pic>
        <p:nvPicPr>
          <p:cNvPr id="4" name="Picture 2" descr="J:\Marketing\Brand\New Branding for 2008\Spindles for pressos\orange six or n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" y="764704"/>
            <a:ext cx="79476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8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NZ" sz="3200" dirty="0" smtClean="0"/>
          </a:p>
          <a:p>
            <a:pPr marL="0" indent="0" algn="ctr">
              <a:buNone/>
            </a:pPr>
            <a:endParaRPr lang="en-NZ" sz="3200" dirty="0"/>
          </a:p>
          <a:p>
            <a:pPr marL="0" indent="0" algn="ctr">
              <a:buNone/>
            </a:pPr>
            <a:endParaRPr lang="en-NZ" sz="3200" dirty="0" smtClean="0"/>
          </a:p>
          <a:p>
            <a:pPr marL="0" indent="0" algn="ctr">
              <a:buNone/>
            </a:pPr>
            <a:r>
              <a:rPr lang="en-NZ" sz="3200" dirty="0" smtClean="0"/>
              <a:t>Case Study</a:t>
            </a:r>
            <a:endParaRPr lang="en-NZ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DO THE ANALYTICAL GEEKS DO?</a:t>
            </a:r>
          </a:p>
        </p:txBody>
      </p:sp>
    </p:spTree>
    <p:extLst>
      <p:ext uri="{BB962C8B-B14F-4D97-AF65-F5344CB8AC3E}">
        <p14:creationId xmlns:p14="http://schemas.microsoft.com/office/powerpoint/2010/main" val="40398108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237</TotalTime>
  <Words>1113</Words>
  <Application>Microsoft Office PowerPoint</Application>
  <PresentationFormat>A4 Paper (210x297 mm)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Presentation_Template</vt:lpstr>
      <vt:lpstr>Custom Design</vt:lpstr>
      <vt:lpstr>PowerPoint Presentation</vt:lpstr>
      <vt:lpstr>WHAT WE’LL COVER </vt:lpstr>
      <vt:lpstr>WHO IS DATAMINE?</vt:lpstr>
      <vt:lpstr>WHO ARE OUR CLIENTS?</vt:lpstr>
      <vt:lpstr>WHAT DOES DATAMINE DO?</vt:lpstr>
      <vt:lpstr>DATAMINE’S SKILL SET </vt:lpstr>
      <vt:lpstr>WHAT DO THE ANALYTICAL GEEKS DO?</vt:lpstr>
      <vt:lpstr>DO WE REALLY GET INTO HARD PROBLEMS?</vt:lpstr>
      <vt:lpstr>WHAT DO THE ANALYTICAL GEEKS DO?</vt:lpstr>
      <vt:lpstr>DEPARTMENT OF CORRECTIONS CASE STUDY </vt:lpstr>
      <vt:lpstr>DEPARTMENT OF CORRECTIONS CASE STUDY </vt:lpstr>
      <vt:lpstr>DEPARTMENT OF CORRECTIONS CASE STUDY </vt:lpstr>
      <vt:lpstr>CURRENT VACANCIES</vt:lpstr>
      <vt:lpstr>WHAT WOULD IT BE LIKE IF YOU JOINED US?</vt:lpstr>
      <vt:lpstr>A DAY IN THE LIFE OF A GRADUATE</vt:lpstr>
      <vt:lpstr>INTERESTED?</vt:lpstr>
    </vt:vector>
  </TitlesOfParts>
  <Company>Datamine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Pieta Brown</cp:lastModifiedBy>
  <cp:revision>20</cp:revision>
  <cp:lastPrinted>2012-11-14T02:26:08Z</cp:lastPrinted>
  <dcterms:created xsi:type="dcterms:W3CDTF">2012-11-14T00:55:48Z</dcterms:created>
  <dcterms:modified xsi:type="dcterms:W3CDTF">2012-11-15T22:06:43Z</dcterms:modified>
</cp:coreProperties>
</file>